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bobeeco.com" TargetMode="External"/><Relationship Id="rId2" Type="http://schemas.openxmlformats.org/officeDocument/2006/relationships/hyperlink" Target="http://www.aristabeeresearch.or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"/>
          <p:cNvGraphicFramePr/>
          <p:nvPr/>
        </p:nvGraphicFramePr>
        <p:xfrm>
          <a:off x="15621000" y="5588000"/>
          <a:ext cx="6263005" cy="30226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% non reproducing mites 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CFCF9"/>
                      </a:solidFill>
                      <a:miter lim="400000"/>
                    </a:lnR>
                    <a:lnT w="76200">
                      <a:solidFill>
                        <a:srgbClr val="A1BF62"/>
                      </a:solidFill>
                      <a:miter lim="400000"/>
                    </a:lnT>
                    <a:lnB w="165100">
                      <a:solidFill>
                        <a:srgbClr val="D7E2C1"/>
                      </a:solidFill>
                      <a:miter lim="400000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VSH alleles 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CFCF9"/>
                      </a:solidFill>
                      <a:miter lim="400000"/>
                    </a:lnL>
                    <a:lnR w="50800">
                      <a:solidFill>
                        <a:srgbClr val="FCFCF9"/>
                      </a:solidFill>
                      <a:miter lim="400000"/>
                    </a:lnR>
                    <a:lnT w="76200">
                      <a:solidFill>
                        <a:srgbClr val="A1BF62"/>
                      </a:solidFill>
                      <a:miter lim="400000"/>
                    </a:lnT>
                    <a:lnB w="165100">
                      <a:solidFill>
                        <a:srgbClr val="D6E2C0"/>
                      </a:solidFill>
                      <a:miter lim="400000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VSH % 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CFCF9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76200">
                      <a:solidFill>
                        <a:srgbClr val="A0BF61"/>
                      </a:solidFill>
                      <a:miter lim="400000"/>
                    </a:lnT>
                    <a:lnB w="165100">
                      <a:solidFill>
                        <a:srgbClr val="D7E4C1"/>
                      </a:solidFill>
                      <a:miter lim="400000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9FCF9"/>
                      </a:solidFill>
                      <a:miter lim="400000"/>
                    </a:lnR>
                    <a:lnT w="165100">
                      <a:solidFill>
                        <a:srgbClr val="D7E2C1"/>
                      </a:solidFill>
                      <a:miter lim="400000"/>
                    </a:lnT>
                    <a:lnB w="127000">
                      <a:solidFill>
                        <a:srgbClr val="EC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9FCF9"/>
                      </a:solidFill>
                      <a:miter lim="400000"/>
                    </a:lnL>
                    <a:lnR w="50800">
                      <a:solidFill>
                        <a:srgbClr val="F9FCF6"/>
                      </a:solidFill>
                      <a:miter lim="400000"/>
                    </a:lnR>
                    <a:lnT w="165100">
                      <a:solidFill>
                        <a:srgbClr val="D6E2C0"/>
                      </a:solidFill>
                      <a:miter lim="400000"/>
                    </a:lnT>
                    <a:lnB w="127000">
                      <a:solidFill>
                        <a:srgbClr val="EC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9FCF6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65100">
                      <a:solidFill>
                        <a:srgbClr val="D7E4C1"/>
                      </a:solidFill>
                      <a:miter lim="400000"/>
                    </a:lnT>
                    <a:lnB w="127000">
                      <a:solidFill>
                        <a:srgbClr val="EA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CF0E3"/>
                      </a:solidFill>
                      <a:miter lim="400000"/>
                    </a:lnT>
                    <a:lnB w="127000">
                      <a:solidFill>
                        <a:srgbClr val="E6EDDC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3,5 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CF0E3"/>
                      </a:solidFill>
                      <a:miter lim="400000"/>
                    </a:lnT>
                    <a:lnB w="127000">
                      <a:solidFill>
                        <a:srgbClr val="E6EDDC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87,5 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AF0E3"/>
                      </a:solidFill>
                      <a:miter lim="400000"/>
                    </a:lnT>
                    <a:lnB w="127000">
                      <a:solidFill>
                        <a:srgbClr val="E6EDDC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6EDDC"/>
                      </a:solidFill>
                      <a:miter lim="400000"/>
                    </a:lnT>
                    <a:lnB w="127000">
                      <a:solidFill>
                        <a:srgbClr val="EC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6EDDC"/>
                      </a:solidFill>
                      <a:miter lim="400000"/>
                    </a:lnT>
                    <a:lnB w="127000">
                      <a:solidFill>
                        <a:srgbClr val="EC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6EDDC"/>
                      </a:solidFill>
                      <a:miter lim="400000"/>
                    </a:lnT>
                    <a:lnB w="127000">
                      <a:solidFill>
                        <a:srgbClr val="EA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CF0E3"/>
                      </a:solidFill>
                      <a:miter lim="400000"/>
                    </a:lnT>
                    <a:lnB w="127000">
                      <a:solidFill>
                        <a:srgbClr val="E6EDDC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CF0E3"/>
                      </a:solidFill>
                      <a:miter lim="400000"/>
                    </a:lnT>
                    <a:lnB w="127000">
                      <a:solidFill>
                        <a:srgbClr val="E6EDDC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AF0E3"/>
                      </a:solidFill>
                      <a:miter lim="400000"/>
                    </a:lnT>
                    <a:lnB w="127000">
                      <a:solidFill>
                        <a:srgbClr val="E6EDDC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6EDDC"/>
                      </a:solidFill>
                      <a:miter lim="400000"/>
                    </a:lnT>
                    <a:lnB w="127000">
                      <a:solidFill>
                        <a:srgbClr val="EC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6EDDC"/>
                      </a:solidFill>
                      <a:miter lim="400000"/>
                    </a:lnT>
                    <a:lnB w="127000">
                      <a:solidFill>
                        <a:srgbClr val="EC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6EDDC"/>
                      </a:solidFill>
                      <a:miter lim="400000"/>
                    </a:lnT>
                    <a:lnB w="127000">
                      <a:solidFill>
                        <a:srgbClr val="EAF0E3"/>
                      </a:solidFill>
                      <a:miter lim="400000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CF0E3"/>
                      </a:solidFill>
                      <a:miter lim="400000"/>
                    </a:lnT>
                    <a:lnB w="76200">
                      <a:solidFill>
                        <a:srgbClr val="F3F6EF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CF0E3"/>
                      </a:solidFill>
                      <a:miter lim="400000"/>
                    </a:lnT>
                    <a:lnB w="76200">
                      <a:solidFill>
                        <a:srgbClr val="F3F6EF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3700"/>
                        </a:lnSpc>
                        <a:spcBef>
                          <a:spcPts val="1200"/>
                        </a:spcBef>
                      </a:pPr>
                      <a:r>
                        <a:rPr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12700" marR="12700" marT="12700" marB="127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EAF0E3"/>
                      </a:solidFill>
                      <a:miter lim="400000"/>
                    </a:lnT>
                    <a:lnB w="76200">
                      <a:solidFill>
                        <a:srgbClr val="F2F6EF"/>
                      </a:solidFill>
                      <a:miter lim="400000"/>
                    </a:lnB>
                    <a:solidFill>
                      <a:srgbClr val="EF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" y="3251200"/>
            <a:ext cx="5842000" cy="388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1857" y="3251200"/>
            <a:ext cx="5427655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Long Term Solutions for Our…"/>
          <p:cNvSpPr txBox="1"/>
          <p:nvPr/>
        </p:nvSpPr>
        <p:spPr>
          <a:xfrm>
            <a:off x="3650970" y="50799"/>
            <a:ext cx="6051154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Long Term Solutions for Our</a:t>
            </a:r>
          </a:p>
          <a:p>
            <a:pPr>
              <a:defRPr sz="6000"/>
            </a:pPr>
            <a:r>
              <a:t>Bees </a:t>
            </a:r>
          </a:p>
        </p:txBody>
      </p:sp>
      <p:sp>
        <p:nvSpPr>
          <p:cNvPr id="123" name="Varroa Destructor"/>
          <p:cNvSpPr txBox="1"/>
          <p:nvPr/>
        </p:nvSpPr>
        <p:spPr>
          <a:xfrm>
            <a:off x="1635404" y="7397750"/>
            <a:ext cx="38157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Varroa Destructor </a:t>
            </a:r>
          </a:p>
        </p:txBody>
      </p:sp>
      <p:sp>
        <p:nvSpPr>
          <p:cNvPr id="124" name="Deformed wing virus"/>
          <p:cNvSpPr txBox="1"/>
          <p:nvPr/>
        </p:nvSpPr>
        <p:spPr>
          <a:xfrm>
            <a:off x="7444257" y="7385050"/>
            <a:ext cx="43392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Deformed wing virus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rrent Status of Our Battle with…"/>
          <p:cNvSpPr txBox="1"/>
          <p:nvPr/>
        </p:nvSpPr>
        <p:spPr>
          <a:xfrm>
            <a:off x="819531" y="203200"/>
            <a:ext cx="1123873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Current Status of Our Battle with</a:t>
            </a:r>
          </a:p>
          <a:p>
            <a:pPr>
              <a:defRPr sz="6000"/>
            </a:pPr>
            <a:r>
              <a:t>Varroa Destructor</a:t>
            </a:r>
          </a:p>
        </p:txBody>
      </p:sp>
      <p:sp>
        <p:nvSpPr>
          <p:cNvPr id="127" name="Varroa control is problematic…"/>
          <p:cNvSpPr txBox="1"/>
          <p:nvPr/>
        </p:nvSpPr>
        <p:spPr>
          <a:xfrm>
            <a:off x="1185062" y="2807970"/>
            <a:ext cx="11040467" cy="589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Varroa control is problematic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Varroa spreads brood disease and viruses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Colony death occurs from various viruses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Hard chemical treatments have or will fail 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Soft chemical treatments are often ineffective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More frequent treatment is required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Cost of treatment is an issue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</a:pPr>
            <a:r>
              <a:t>Long term solution is for bees to develop resistance</a:t>
            </a:r>
          </a:p>
          <a:p>
            <a:pPr marL="228600" indent="-228600" algn="l">
              <a:lnSpc>
                <a:spcPct val="120000"/>
              </a:lnSpc>
              <a:buSzPct val="100000"/>
              <a:buChar char="•"/>
              <a:defRPr u="sng"/>
            </a:pPr>
            <a:r>
              <a:t>Progress for developing resistance is real!!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4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7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0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3" dur="1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6" dur="10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9" dur="10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2" dur="10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5" dur="1000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8" dur="100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71" dur="10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bldLvl="5" animBg="1" advAuto="0"/>
      <p:bldP spid="127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arroa Sensitive Hygiene (VSH)"/>
          <p:cNvSpPr txBox="1">
            <a:spLocks noGrp="1"/>
          </p:cNvSpPr>
          <p:nvPr>
            <p:ph type="title"/>
          </p:nvPr>
        </p:nvSpPr>
        <p:spPr>
          <a:xfrm>
            <a:off x="1444079" y="266700"/>
            <a:ext cx="10331302" cy="1192759"/>
          </a:xfrm>
          <a:prstGeom prst="rect">
            <a:avLst/>
          </a:prstGeom>
        </p:spPr>
        <p:txBody>
          <a:bodyPr/>
          <a:lstStyle>
            <a:lvl1pPr defTabSz="554990">
              <a:defRPr sz="5700"/>
            </a:lvl1pPr>
          </a:lstStyle>
          <a:p>
            <a:r>
              <a:t>Varroa Sensitive Hygiene (VSH)</a:t>
            </a:r>
          </a:p>
        </p:txBody>
      </p:sp>
      <p:sp>
        <p:nvSpPr>
          <p:cNvPr id="130" name="Developed by USDA Honey Bee Lab in Baton Rouge…"/>
          <p:cNvSpPr txBox="1">
            <a:spLocks noGrp="1"/>
          </p:cNvSpPr>
          <p:nvPr>
            <p:ph type="body" idx="1"/>
          </p:nvPr>
        </p:nvSpPr>
        <p:spPr>
          <a:xfrm>
            <a:off x="812799" y="1517650"/>
            <a:ext cx="11593861" cy="7231906"/>
          </a:xfrm>
          <a:prstGeom prst="rect">
            <a:avLst/>
          </a:prstGeom>
        </p:spPr>
        <p:txBody>
          <a:bodyPr anchor="t"/>
          <a:lstStyle/>
          <a:p>
            <a:pPr marL="391160" indent="-391160" defTabSz="514095">
              <a:spcBef>
                <a:spcPts val="3600"/>
              </a:spcBef>
              <a:defRPr sz="2816"/>
            </a:pPr>
            <a:r>
              <a:t>Developed by USDA Honey Bee Lab in Baton Rouge</a:t>
            </a:r>
          </a:p>
          <a:p>
            <a:pPr marL="391160" indent="-391160" defTabSz="514095">
              <a:spcBef>
                <a:spcPts val="800"/>
              </a:spcBef>
              <a:defRPr sz="2816"/>
            </a:pPr>
            <a:r>
              <a:t>Work has been going on since 1995 with Dr John Harbo and Dr Roger Hoopingarner discovering the VSH trait</a:t>
            </a:r>
          </a:p>
          <a:p>
            <a:pPr marL="391160" indent="-391160" defTabSz="514095">
              <a:spcBef>
                <a:spcPts val="800"/>
              </a:spcBef>
              <a:defRPr sz="2816"/>
            </a:pPr>
            <a:r>
              <a:t>Workers removed mite infested pupa at a certain age</a:t>
            </a:r>
          </a:p>
          <a:p>
            <a:pPr marL="391160" indent="-391160" defTabSz="514095">
              <a:spcBef>
                <a:spcPts val="800"/>
              </a:spcBef>
              <a:defRPr sz="2816"/>
            </a:pPr>
            <a:r>
              <a:t>Detect mite infestations by odor</a:t>
            </a:r>
          </a:p>
          <a:p>
            <a:pPr marL="391160" indent="-391160" defTabSz="514095">
              <a:spcBef>
                <a:spcPts val="800"/>
              </a:spcBef>
              <a:defRPr sz="2816"/>
            </a:pPr>
            <a:r>
              <a:t>Small percentage of workers able to sense infested cells</a:t>
            </a:r>
          </a:p>
          <a:p>
            <a:pPr marL="738857" lvl="1" indent="-347697" defTabSz="514095">
              <a:spcBef>
                <a:spcPts val="800"/>
              </a:spcBef>
              <a:defRPr sz="2816"/>
            </a:pPr>
            <a:r>
              <a:t>These workers spend all their time finding varroa infected cells</a:t>
            </a:r>
          </a:p>
          <a:p>
            <a:pPr marL="738857" lvl="1" indent="-347697" defTabSz="514095">
              <a:spcBef>
                <a:spcPts val="800"/>
              </a:spcBef>
              <a:defRPr sz="2816"/>
            </a:pPr>
            <a:r>
              <a:t>They open cell and insert their antenna to touch larva</a:t>
            </a:r>
          </a:p>
          <a:p>
            <a:pPr marL="738857" lvl="1" indent="-347697" defTabSz="514095">
              <a:spcBef>
                <a:spcPts val="800"/>
              </a:spcBef>
              <a:defRPr sz="2816"/>
            </a:pPr>
            <a:r>
              <a:t>Odor is not volotile and can only be sensed by touching pupa</a:t>
            </a:r>
          </a:p>
          <a:p>
            <a:pPr marL="738857" lvl="1" indent="-347697" defTabSz="514095">
              <a:spcBef>
                <a:spcPts val="800"/>
              </a:spcBef>
              <a:defRPr sz="2816"/>
            </a:pPr>
            <a:r>
              <a:t>Infected worker pupa are removed</a:t>
            </a:r>
          </a:p>
          <a:p>
            <a:pPr marL="738857" lvl="1" indent="-347697" defTabSz="514095">
              <a:spcBef>
                <a:spcPts val="800"/>
              </a:spcBef>
              <a:defRPr sz="2816"/>
            </a:pPr>
            <a:r>
              <a:t>Infected drone brood is not able to be sensed</a:t>
            </a:r>
          </a:p>
          <a:p>
            <a:pPr marL="738857" lvl="1" indent="-347697" defTabSz="514095">
              <a:spcBef>
                <a:spcPts val="800"/>
              </a:spcBef>
              <a:defRPr sz="2816"/>
            </a:pPr>
            <a:r>
              <a:t>Cells opened but not found infected are recapped</a:t>
            </a:r>
          </a:p>
          <a:p>
            <a:pPr marL="391160" indent="-391160" defTabSz="514095">
              <a:spcBef>
                <a:spcPts val="800"/>
              </a:spcBef>
              <a:buSzPct val="100000"/>
              <a:defRPr sz="2816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Bees have been bred that can remove 95% of mite infected brood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879" y="955160"/>
            <a:ext cx="11527042" cy="830683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Honeybee Varroa Mite Development"/>
          <p:cNvSpPr txBox="1"/>
          <p:nvPr/>
        </p:nvSpPr>
        <p:spPr>
          <a:xfrm>
            <a:off x="2320645" y="222250"/>
            <a:ext cx="74999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Honeybee Varroa Mite Development</a:t>
            </a:r>
          </a:p>
        </p:txBody>
      </p:sp>
      <p:sp>
        <p:nvSpPr>
          <p:cNvPr id="134" name="from Arista Bee Research, The Netherlands"/>
          <p:cNvSpPr txBox="1"/>
          <p:nvPr/>
        </p:nvSpPr>
        <p:spPr>
          <a:xfrm>
            <a:off x="963803" y="9347200"/>
            <a:ext cx="503199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from Arista Bee Research, The Netherlands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ells Uncapped and Recapped by VSH Be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Cells Uncapped and Recapped by VSH Bees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7285" y="3260862"/>
            <a:ext cx="5674030" cy="531467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8" name="Cells that have been…"/>
          <p:cNvSpPr txBox="1"/>
          <p:nvPr/>
        </p:nvSpPr>
        <p:spPr>
          <a:xfrm>
            <a:off x="314248" y="3606800"/>
            <a:ext cx="539130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Cells that have been </a:t>
            </a:r>
          </a:p>
          <a:p>
            <a:r>
              <a:t>uncapped and recapped </a:t>
            </a:r>
          </a:p>
        </p:txBody>
      </p:sp>
      <p:sp>
        <p:nvSpPr>
          <p:cNvPr id="139" name="Line"/>
          <p:cNvSpPr/>
          <p:nvPr/>
        </p:nvSpPr>
        <p:spPr>
          <a:xfrm>
            <a:off x="5451572" y="4195117"/>
            <a:ext cx="2105632" cy="6816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0" name="Underside of cappings that have…"/>
          <p:cNvSpPr txBox="1"/>
          <p:nvPr/>
        </p:nvSpPr>
        <p:spPr>
          <a:xfrm>
            <a:off x="384441" y="4940300"/>
            <a:ext cx="5250918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Underside of cappings that have </a:t>
            </a:r>
          </a:p>
          <a:p>
            <a:r>
              <a:t>been removed and recapped </a:t>
            </a:r>
          </a:p>
        </p:txBody>
      </p:sp>
      <p:sp>
        <p:nvSpPr>
          <p:cNvPr id="141" name="Line"/>
          <p:cNvSpPr/>
          <p:nvPr/>
        </p:nvSpPr>
        <p:spPr>
          <a:xfrm>
            <a:off x="4419947" y="6199981"/>
            <a:ext cx="2851052" cy="87476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2" name="Line"/>
          <p:cNvSpPr/>
          <p:nvPr/>
        </p:nvSpPr>
        <p:spPr>
          <a:xfrm flipV="1">
            <a:off x="4542611" y="4624044"/>
            <a:ext cx="5696470" cy="137189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3" name="Line"/>
          <p:cNvSpPr/>
          <p:nvPr/>
        </p:nvSpPr>
        <p:spPr>
          <a:xfrm>
            <a:off x="4557350" y="6098132"/>
            <a:ext cx="5666251" cy="10627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4" name="Tape used for removing…"/>
          <p:cNvSpPr txBox="1"/>
          <p:nvPr/>
        </p:nvSpPr>
        <p:spPr>
          <a:xfrm>
            <a:off x="238175" y="7162800"/>
            <a:ext cx="518785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Tape used for removing </a:t>
            </a:r>
          </a:p>
          <a:p>
            <a:r>
              <a:t>capping</a:t>
            </a:r>
          </a:p>
        </p:txBody>
      </p:sp>
      <p:sp>
        <p:nvSpPr>
          <p:cNvPr id="145" name="Line"/>
          <p:cNvSpPr/>
          <p:nvPr/>
        </p:nvSpPr>
        <p:spPr>
          <a:xfrm>
            <a:off x="3975478" y="7905780"/>
            <a:ext cx="2569315" cy="4641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rrent Status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251159" cy="113863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Current Status</a:t>
            </a:r>
          </a:p>
        </p:txBody>
      </p:sp>
      <p:sp>
        <p:nvSpPr>
          <p:cNvPr id="148" name="Resistant queens are inbred producing spotty brood…"/>
          <p:cNvSpPr txBox="1">
            <a:spLocks noGrp="1"/>
          </p:cNvSpPr>
          <p:nvPr>
            <p:ph type="body" idx="1"/>
          </p:nvPr>
        </p:nvSpPr>
        <p:spPr>
          <a:xfrm>
            <a:off x="1028179" y="158750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900"/>
              </a:spcBef>
              <a:defRPr sz="3239"/>
            </a:pPr>
            <a:r>
              <a:t>Resistant queens are inbred producing spotty brood</a:t>
            </a:r>
          </a:p>
          <a:p>
            <a:pPr marL="400050" indent="-400050" defTabSz="525779">
              <a:spcBef>
                <a:spcPts val="900"/>
              </a:spcBef>
              <a:defRPr sz="3239"/>
            </a:pPr>
            <a:r>
              <a:t>Some breeders have been using resistant queens for long time with improving performance</a:t>
            </a:r>
          </a:p>
          <a:p>
            <a:pPr marL="400050" indent="-400050" defTabSz="525779">
              <a:spcBef>
                <a:spcPts val="900"/>
              </a:spcBef>
              <a:defRPr sz="3239"/>
            </a:pPr>
            <a:r>
              <a:t>Queens from resistant breeders loose 50% of VSH trait when open mated to non VSH drones</a:t>
            </a:r>
          </a:p>
          <a:p>
            <a:pPr marL="400050" indent="-400050" defTabSz="525779">
              <a:spcBef>
                <a:spcPts val="900"/>
              </a:spcBef>
              <a:defRPr sz="3239"/>
            </a:pPr>
            <a:r>
              <a:t>Large effort by European breeders to develop good performing queens (</a:t>
            </a:r>
            <a:r>
              <a:rPr u="sng">
                <a:hlinkClick r:id="rId2"/>
              </a:rPr>
              <a:t>www.aristabeeresearch.org</a:t>
            </a:r>
            <a:r>
              <a:t>)</a:t>
            </a:r>
          </a:p>
          <a:p>
            <a:pPr marL="400050" indent="-400050" defTabSz="525779">
              <a:spcBef>
                <a:spcPts val="900"/>
              </a:spcBef>
              <a:defRPr sz="3239"/>
            </a:pPr>
            <a:r>
              <a:t>Current effort to import European stock with VSH traits</a:t>
            </a:r>
          </a:p>
          <a:p>
            <a:pPr marL="400050" indent="-400050" defTabSz="525779">
              <a:spcBef>
                <a:spcPts val="900"/>
              </a:spcBef>
              <a:defRPr sz="3239"/>
            </a:pPr>
            <a:r>
              <a:t>Efforts locally to produce VSH queens</a:t>
            </a:r>
          </a:p>
          <a:p>
            <a:pPr marL="400050" indent="-400050" defTabSz="525779">
              <a:spcBef>
                <a:spcPts val="900"/>
              </a:spcBef>
              <a:defRPr sz="3239"/>
            </a:pPr>
            <a:r>
              <a:t>VSH queens, queen cells and insemination service are available at </a:t>
            </a:r>
            <a:r>
              <a:rPr u="sng">
                <a:hlinkClick r:id="rId3"/>
              </a:rPr>
              <a:t>www.harbobeeco.com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bred Queen Brood Patter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Inbred Queen Brood Pattern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6571" y="2946400"/>
            <a:ext cx="7251701" cy="496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vailable VSH Queens"/>
          <p:cNvSpPr txBox="1">
            <a:spLocks noGrp="1"/>
          </p:cNvSpPr>
          <p:nvPr>
            <p:ph type="title"/>
          </p:nvPr>
        </p:nvSpPr>
        <p:spPr>
          <a:xfrm>
            <a:off x="952500" y="12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Available VSH Queens</a:t>
            </a:r>
          </a:p>
        </p:txBody>
      </p:sp>
      <p:sp>
        <p:nvSpPr>
          <p:cNvPr id="154" name="Available from Harbo Bee Co…"/>
          <p:cNvSpPr txBox="1"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buClr>
                <a:srgbClr val="000000"/>
              </a:buClr>
              <a:defRPr sz="3276"/>
            </a:pPr>
            <a:r>
              <a:t>Available from Harbo Bee Co</a:t>
            </a:r>
          </a:p>
          <a:p>
            <a:pPr marL="404495" indent="-404495" defTabSz="531622">
              <a:spcBef>
                <a:spcPts val="3800"/>
              </a:spcBef>
              <a:buClr>
                <a:srgbClr val="000000"/>
              </a:buClr>
              <a:defRPr sz="3276"/>
            </a:pPr>
            <a:r>
              <a:t>Laying artifically inseminated queens are $300 ea</a:t>
            </a:r>
          </a:p>
          <a:p>
            <a:pPr marL="404495" indent="-404495" defTabSz="531622">
              <a:spcBef>
                <a:spcPts val="3800"/>
              </a:spcBef>
              <a:buClr>
                <a:srgbClr val="000000"/>
              </a:buClr>
              <a:defRPr sz="3276"/>
            </a:pPr>
            <a:r>
              <a:t>Not yet laying artifically inseminated queens are $150 ea</a:t>
            </a:r>
          </a:p>
          <a:p>
            <a:pPr marL="404495" indent="-404495" defTabSz="531622">
              <a:spcBef>
                <a:spcPts val="3800"/>
              </a:spcBef>
              <a:buClr>
                <a:srgbClr val="000000"/>
              </a:buClr>
              <a:defRPr sz="3276"/>
            </a:pPr>
            <a:r>
              <a:t>Insemination service of your queens $100 ea </a:t>
            </a:r>
          </a:p>
          <a:p>
            <a:pPr marL="404495" indent="-404495" defTabSz="531622">
              <a:spcBef>
                <a:spcPts val="3800"/>
              </a:spcBef>
              <a:buClr>
                <a:srgbClr val="000000"/>
              </a:buClr>
              <a:defRPr sz="3276"/>
            </a:pPr>
            <a:r>
              <a:t>Laying queens have observed good brood patterns</a:t>
            </a:r>
          </a:p>
          <a:p>
            <a:pPr marL="404495" indent="-404495" defTabSz="531622">
              <a:spcBef>
                <a:spcPts val="3800"/>
              </a:spcBef>
              <a:buClr>
                <a:srgbClr val="000000"/>
              </a:buClr>
              <a:defRPr sz="3276"/>
            </a:pPr>
            <a:r>
              <a:t>Fully VSH queens will have queen progeny when naturally mated will </a:t>
            </a:r>
            <a:r>
              <a:rPr u="sng"/>
              <a:t>not require varroa medication</a:t>
            </a:r>
            <a:r>
              <a:t>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Helvetica</vt:lpstr>
      <vt:lpstr>Helvetica Light</vt:lpstr>
      <vt:lpstr>Helvetica Neue</vt:lpstr>
      <vt:lpstr>Times</vt:lpstr>
      <vt:lpstr>White</vt:lpstr>
      <vt:lpstr>PowerPoint Presentation</vt:lpstr>
      <vt:lpstr>PowerPoint Presentation</vt:lpstr>
      <vt:lpstr>Varroa Sensitive Hygiene (VSH)</vt:lpstr>
      <vt:lpstr>PowerPoint Presentation</vt:lpstr>
      <vt:lpstr>Cells Uncapped and Recapped by VSH Bees</vt:lpstr>
      <vt:lpstr>Current Status</vt:lpstr>
      <vt:lpstr>Inbred Queen Brood Pattern</vt:lpstr>
      <vt:lpstr>Available VSH Queens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Arnold</cp:lastModifiedBy>
  <cp:revision>1</cp:revision>
  <dcterms:modified xsi:type="dcterms:W3CDTF">2020-01-09T18:17:16Z</dcterms:modified>
</cp:coreProperties>
</file>